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theme/theme27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  <p:sldMasterId id="2147483766" r:id="rId4"/>
    <p:sldMasterId id="2147483767" r:id="rId5"/>
    <p:sldMasterId id="2147483768" r:id="rId6"/>
    <p:sldMasterId id="2147483769" r:id="rId7"/>
    <p:sldMasterId id="2147483770" r:id="rId8"/>
    <p:sldMasterId id="2147483771" r:id="rId9"/>
    <p:sldMasterId id="2147483772" r:id="rId10"/>
    <p:sldMasterId id="2147483773" r:id="rId11"/>
    <p:sldMasterId id="2147483774" r:id="rId12"/>
    <p:sldMasterId id="2147483775" r:id="rId13"/>
    <p:sldMasterId id="2147483776" r:id="rId14"/>
    <p:sldMasterId id="2147483777" r:id="rId15"/>
    <p:sldMasterId id="2147483778" r:id="rId16"/>
    <p:sldMasterId id="2147483779" r:id="rId17"/>
    <p:sldMasterId id="2147483780" r:id="rId18"/>
    <p:sldMasterId id="2147483781" r:id="rId19"/>
    <p:sldMasterId id="2147483782" r:id="rId20"/>
    <p:sldMasterId id="2147483783" r:id="rId21"/>
    <p:sldMasterId id="2147483784" r:id="rId22"/>
    <p:sldMasterId id="2147483785" r:id="rId23"/>
    <p:sldMasterId id="2147483786" r:id="rId24"/>
    <p:sldMasterId id="2147483787" r:id="rId25"/>
    <p:sldMasterId id="2147483788" r:id="rId26"/>
  </p:sldMasterIdLst>
  <p:notesMasterIdLst>
    <p:notesMasterId r:id="rId42"/>
  </p:notesMasterIdLst>
  <p:handoutMasterIdLst>
    <p:handoutMasterId r:id="rId43"/>
  </p:handoutMasterIdLst>
  <p:sldIdLst>
    <p:sldId id="258" r:id="rId27"/>
    <p:sldId id="311" r:id="rId28"/>
    <p:sldId id="294" r:id="rId29"/>
    <p:sldId id="307" r:id="rId30"/>
    <p:sldId id="312" r:id="rId31"/>
    <p:sldId id="301" r:id="rId32"/>
    <p:sldId id="302" r:id="rId33"/>
    <p:sldId id="300" r:id="rId34"/>
    <p:sldId id="308" r:id="rId35"/>
    <p:sldId id="303" r:id="rId36"/>
    <p:sldId id="304" r:id="rId37"/>
    <p:sldId id="305" r:id="rId38"/>
    <p:sldId id="306" r:id="rId39"/>
    <p:sldId id="298" r:id="rId40"/>
    <p:sldId id="313" r:id="rId41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1" autoAdjust="0"/>
    <p:restoredTop sz="64225" autoAdjust="0"/>
  </p:normalViewPr>
  <p:slideViewPr>
    <p:cSldViewPr>
      <p:cViewPr>
        <p:scale>
          <a:sx n="110" d="100"/>
          <a:sy n="110" d="100"/>
        </p:scale>
        <p:origin x="-72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10" d="100"/>
          <a:sy n="110" d="100"/>
        </p:scale>
        <p:origin x="-1428" y="-78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DCCAB-8718-4630-A51E-CBAEEA400B5A}" type="datetimeFigureOut">
              <a:rPr lang="en-US" smtClean="0"/>
              <a:pPr/>
              <a:t>24-Jun-2011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F4FB7-BA40-456F-AEA0-B764646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273C80-A41A-4FF9-8684-BD0C9BC1CC3F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EC7BE7-7542-4736-91B9-455485718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600" dirty="0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FBCAE45-BFA3-41B2-AB0C-C61733B247F9}" type="slidenum">
              <a:rPr lang="en-US" sz="1200">
                <a:latin typeface="+mn-lt"/>
              </a:rPr>
              <a:pPr algn="r">
                <a:defRPr/>
              </a:pPr>
              <a:t>1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 sz="1600" dirty="0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65CB777-A82F-41E4-A50B-F619C878E0AB}" type="slidenum">
              <a:rPr lang="en-US" sz="1200">
                <a:latin typeface="+mn-lt"/>
              </a:rPr>
              <a:pPr algn="r">
                <a:defRPr/>
              </a:pPr>
              <a:t>10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defRPr/>
            </a:pPr>
            <a:endParaRPr lang="en-GB" dirty="0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3CAD3B6-8263-40E4-B31F-D1C99D30D2BB}" type="slidenum">
              <a:rPr lang="en-US" sz="1200">
                <a:latin typeface="+mn-lt"/>
              </a:rPr>
              <a:pPr algn="r">
                <a:defRPr/>
              </a:pPr>
              <a:t>11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GB" dirty="0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A0B275F-5741-44BC-85BF-92295757E701}" type="slidenum">
              <a:rPr lang="en-US" sz="1200">
                <a:latin typeface="+mn-lt"/>
              </a:rPr>
              <a:pPr algn="r">
                <a:defRPr/>
              </a:pPr>
              <a:t>12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0F2F210-9F88-45B6-BE4A-9BF209D069E9}" type="slidenum">
              <a:rPr lang="en-US" sz="1200">
                <a:latin typeface="+mn-lt"/>
              </a:rPr>
              <a:pPr algn="r">
                <a:defRPr/>
              </a:pPr>
              <a:t>13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400" dirty="0" smtClean="0"/>
          </a:p>
          <a:p>
            <a:pPr eaLnBrk="1" hangingPunct="1">
              <a:spcBef>
                <a:spcPct val="0"/>
              </a:spcBef>
            </a:pPr>
            <a:endParaRPr lang="en-US" sz="1400" dirty="0" smtClean="0"/>
          </a:p>
          <a:p>
            <a:pPr eaLnBrk="1" hangingPunct="1">
              <a:spcBef>
                <a:spcPct val="0"/>
              </a:spcBef>
            </a:pPr>
            <a:endParaRPr lang="en-GB" sz="1600" b="1" dirty="0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930A69A-951D-4FBF-8E1F-0D43E7F92841}" type="slidenum">
              <a:rPr lang="en-US" sz="1200">
                <a:latin typeface="+mn-lt"/>
              </a:rPr>
              <a:pPr algn="r">
                <a:defRPr/>
              </a:pPr>
              <a:t>14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600" b="1" dirty="0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930A69A-951D-4FBF-8E1F-0D43E7F92841}" type="slidenum">
              <a:rPr lang="en-US" sz="1200">
                <a:latin typeface="+mn-lt"/>
              </a:rPr>
              <a:pPr algn="r">
                <a:defRPr/>
              </a:pPr>
              <a:t>15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600" dirty="0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16E6A9F-BF4B-475E-A2C1-F208AAC8EF0A}" type="slidenum">
              <a:rPr lang="en-US" sz="1200">
                <a:latin typeface="+mn-lt"/>
              </a:rPr>
              <a:pPr algn="r">
                <a:defRPr/>
              </a:pPr>
              <a:t>2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GB" sz="1600" dirty="0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FED9046-2093-4211-9F96-CC744384F788}" type="slidenum">
              <a:rPr lang="en-US" sz="1200">
                <a:latin typeface="+mn-lt"/>
              </a:rPr>
              <a:pPr algn="r">
                <a:defRPr/>
              </a:pPr>
              <a:t>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405BEA-C228-44CA-ABFC-8BEAE016D82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dirty="0" smtClean="0"/>
          </a:p>
          <a:p>
            <a:pPr>
              <a:defRPr/>
            </a:pPr>
            <a:endParaRPr lang="en-GB" baseline="0" dirty="0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EC34D8D-FCD4-4782-B4E1-E34714A3A3D6}" type="slidenum">
              <a:rPr lang="en-US" sz="1200">
                <a:latin typeface="+mn-lt"/>
              </a:rPr>
              <a:pPr algn="r">
                <a:defRPr/>
              </a:pPr>
              <a:t>5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GB" dirty="0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EC34D8D-FCD4-4782-B4E1-E34714A3A3D6}" type="slidenum">
              <a:rPr lang="en-US" sz="1200">
                <a:latin typeface="+mn-lt"/>
              </a:rPr>
              <a:pPr algn="r">
                <a:defRPr/>
              </a:pPr>
              <a:t>6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defRPr/>
            </a:pPr>
            <a:endParaRPr lang="en-GB" sz="1800" dirty="0" smtClean="0"/>
          </a:p>
          <a:p>
            <a:pPr>
              <a:defRPr/>
            </a:pPr>
            <a:endParaRPr lang="en-GB" sz="1400" dirty="0" smtClean="0"/>
          </a:p>
          <a:p>
            <a:pPr>
              <a:defRPr/>
            </a:pPr>
            <a:endParaRPr lang="en-GB" sz="1400" b="1" dirty="0" smtClean="0"/>
          </a:p>
          <a:p>
            <a:pPr>
              <a:defRPr/>
            </a:pPr>
            <a:endParaRPr lang="en-GB" sz="1400" dirty="0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CBE60DE-C6B5-40D1-9BA7-2F5D32F088FE}" type="slidenum">
              <a:rPr lang="en-US" sz="1200">
                <a:latin typeface="+mn-lt"/>
              </a:rPr>
              <a:pPr algn="r">
                <a:defRPr/>
              </a:pPr>
              <a:t>7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defRPr/>
            </a:pPr>
            <a:r>
              <a:rPr lang="en-GB" dirty="0" smtClean="0"/>
              <a:t> </a:t>
            </a:r>
          </a:p>
          <a:p>
            <a:pPr>
              <a:defRPr/>
            </a:pPr>
            <a:endParaRPr lang="en-GB" sz="1400" dirty="0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28A3C0F-A674-4D11-9A58-703D26259F14}" type="slidenum">
              <a:rPr lang="en-US" sz="1200">
                <a:latin typeface="+mn-lt"/>
              </a:rPr>
              <a:pPr algn="r">
                <a:defRPr/>
              </a:pPr>
              <a:t>8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GB" sz="1600" dirty="0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5A05109-1978-433F-99C7-11C4DCA5F832}" type="slidenum">
              <a:rPr lang="en-US" sz="1200">
                <a:latin typeface="+mn-lt"/>
              </a:rPr>
              <a:pPr algn="r">
                <a:defRPr/>
              </a:pPr>
              <a:t>9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D4DC2-3ED7-4868-8686-D9B7CF4FE3DC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7FBD4-0C48-4DAA-9A75-3E7C50CA2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6FA97-E304-4DE5-8CA4-91DFEC5AA866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64488-1FFB-45C6-B976-1C5AE894F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A7768-8369-451C-91EA-3106931E4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A68DA-AAB5-434C-BFF6-DF612F8A2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2A514-C063-4CE2-94B4-22F360F5F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43A4D-C873-4829-A722-A1A12717F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1B04E-02A2-48F1-8B8E-C1C3594D5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B504C-C83F-43FD-8E69-B7B9D25D0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C92F2-75D5-4FE9-9849-6A0C0A933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599B3-D2AA-44C2-ADF5-7841BC507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FDF9B-77FE-4F55-9D71-7EF2B039C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7E4D-01EC-4A83-91C9-75139E7F9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F3EE5-8205-4587-AC7C-860C45211FA5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2DC45-A3A4-4E6A-A244-09F746A90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8BDCE-260F-4166-950D-6464EEC5B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09769-D8F7-4B7E-B29D-59FCC370C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BB8C-187C-4C24-8F11-608A36F02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61AD4-4AFC-4279-B27B-B106EC6E1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D365B-47FD-4C1B-B55E-D6873F3AC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C47CE-7874-419A-9B66-3D07ECF91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07069-2D24-43AB-A84A-C099BA31E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3B0C8-EE9D-488A-9547-AD0031A4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B6532-AC6E-441D-B00A-6AEB94A06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72EDD-0D6D-4A52-A264-BD32AB453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5D6BD-4241-49F7-BDA7-82F0D33F54D4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80922-D81D-46BA-B840-B4D67313C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54ED5-65BB-439A-A577-F6E986264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0D33-07E8-4567-8C2A-0B8FA825F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31E66-5CC3-4824-ABCC-13A274FC7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C5EC5-7784-46E2-9B7A-21AFE91E4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3B8AA-702A-47ED-9B6E-0142C272D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4584A-2491-40EC-9743-05CFB528A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B94F9-349C-46C7-AE99-5FCD68351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0D348-4581-4B2A-850D-7A9489DB9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F1F92-7ED1-4280-8AE3-AD0443F81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44AE1-CE42-4C58-8ECD-77A12D902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70E75-0C28-44BB-A168-93AA34347C6B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32F4E-3E1D-45F8-B088-59D22C0C8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61F54-8545-4FE3-BBC3-23A3C6998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AAB2-20D2-43E9-8D9D-E852E35B4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09E97-76FA-4593-B234-DA95113B0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E567D-6466-48A4-A4CF-9720517C3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9EF14-F145-49E5-9CA5-771804922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C96EC-C3B6-4C95-8CCE-C62775FC8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8C471-7A38-45E8-8089-38605E060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3AEBD-3002-4DB4-9E93-A48439DC9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77759-136A-430E-8967-646ABC71A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D441F-ACA4-4F67-BCA5-DECE447C1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B8278-58A9-40FD-99E3-1D9FB5F5FAF1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147F4-C6E6-4E1F-AD64-602015B5A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FDFD1-51CF-4BA4-8CB7-5C59CBC47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E4E73-5B1C-4484-A806-9B176446E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F37C1-2E9F-421A-879B-E088627A1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3065A-7281-427B-B97E-E273F5ACD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446C6-7719-4BB2-B5C2-1FF8ECF20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530AC-0BA0-4134-8BD4-3FF447E44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01915-4A97-4F37-8DC0-8413B761F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1FB1C-F6BB-48AE-BAD1-5CF0D73FB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82604-B7C3-4772-8ACE-A503A0F20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5109A-E463-40DA-9C3E-FC25B3524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99B12-F65C-405B-808A-DAA092257731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D8171-8831-4AB8-A334-9C058FF82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B0102-781E-48ED-A0ED-A68788F18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5AD06-05DB-4352-B359-5F699EE25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A671C-09A8-466B-8BF8-E57BF2F8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68D4-5099-4EA9-9EE5-78E7AC6F4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3C679-A3BE-43FF-90E7-B687093BA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66590-B48F-4DD0-8E0E-0049731A2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05A9-5068-4FFE-8E1B-25D3E5CEF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5BA4B-323C-4431-B94D-494EFAFD6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0974A-CD59-42C5-8A6B-E0F50EEE3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4E79-AA0F-412E-B54D-2CB27CB1C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CEF7-364B-426C-9C14-EF7E3FA3D2D6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517A6-B6A3-4D30-9A21-E7C736365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78311-D0BF-454E-A37F-18E66268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97748-2677-4759-A615-FDF237F9E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C7901-F05C-4D33-8D31-BBF04E780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9D430-2E02-403D-B3D3-F17D5ECEB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BC860-0657-4113-865A-802831B1D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7FA58-FD57-488D-8286-267346AF1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75677-273F-4713-B0B7-D3EFF1554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4FAFE-F922-4E92-9CA7-2C7312E8D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FA1D-0DDE-416D-BB81-309697460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41C4A-EDD8-4DD1-B635-298502B75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7585A-CD65-41A8-9D8A-F798797BC446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2DD3-DFD7-4409-9558-F68FEBFA7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5190A-3FF4-4437-AA64-D670321F5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EDE05-0031-41F3-B737-A4D66544C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BED01-2B05-4C35-98B6-C572E047D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EC937-A8DC-4FCE-B4EA-0679354B1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E80E5-4478-483F-A424-7F4799D6B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3E467-80F4-4802-A2F6-45E9BAAF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CF489-3E9C-4906-8F7E-61988DDDD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8D618-7230-4AA3-A0D0-7A6A7F332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9EC68-52E6-4009-8225-A910212D9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089C6-324A-4426-AA26-7B2164332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B2D2C-A163-476C-9D9D-69B15375707B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ED78-104F-47B9-B83F-7C57689CE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718D9-84E2-4499-B6A1-62B95F3E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0315-4E71-40F7-B99C-A14533E46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88107-1FF5-4697-A0CE-F590E517B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32D8-D354-40B5-8E83-EC5E103D9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B1DA5-E6AA-432E-89E1-6D0E852A1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1AC9C-3A57-4353-BE60-496726ECB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042E4-99C1-4D22-A410-49AC7D783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6EC3A-1144-4637-B100-33208ECBE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16F80-976F-47F7-8D77-0D1A76CFA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661C4-EC99-49AB-B1A0-730B860D7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4EB19-FC8C-4482-9995-EFF0EB2C169C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C605C-9410-47D8-877B-573659B47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9F11C-5AEA-4BF6-9AB4-ACE10C8D5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C6F17-D0C6-4E0B-A1A8-122311DF8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C3C12-D7FF-450F-8351-A060616EA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ED0EC-43F8-461F-A5C9-67BCF65FC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9A3A-A32E-4B3A-B33F-C6EED63E4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47526-8BAA-49F7-80F4-9719A2513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D106F-483A-44D0-95E0-F681F6332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19821-A8C3-4462-B6DA-4595BDC6F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D3C3-1B38-4C1E-A776-35A9C66C5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80122-79D8-4815-BEC9-B7225C880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4BF03-C9F9-4010-A691-2565BA797215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28715-54E9-4B8E-B463-10496D21A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546C6-DBE8-4366-9546-3881AA5552E0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AD7EF-98EE-4D80-B7FE-54DBDD369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86F91-6570-48CB-B832-280DC4CFF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64C9-A692-4B38-B8A6-29869BAA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2AAE6-909C-49F8-AE0D-31FA78314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88BC6-296C-45BD-BCC3-20E11EA51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141F1-87E5-44F6-A007-8D9E28AF2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F0872-82D2-462A-AF18-7D917EF4F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E681A-FA36-40C1-B850-0DDAC97DD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DB130-CF58-4A12-AC99-367A2EF82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F7950-5DF2-48A8-8560-1AA5FEE04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E5BA4-1B0C-4973-BFF9-09B96B479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2143C-334B-4B85-BF23-C7BEB0929800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2E9CF-B88C-4A36-A432-54E834A54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0A0CC-4070-47DB-8E45-60D8A7F3E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D96D-C7C7-4D1E-A26B-A8EF2D386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CE235-A524-4816-B435-617A77077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A4C45-561F-428F-94A6-20603BECA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B19E5-6777-4F20-98BF-0BF772054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56F1C-6C88-4A33-9066-3D957513E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86A00-B34C-4391-82C2-4E6C36D2D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23EA5-9251-4D7B-A0D8-CFB28F41E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F7622-5422-4803-B6E8-971CD6B87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C8505-DED6-4DD3-BF0B-82446370F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13027-AF26-4EA1-A0FA-FAFD35D2F2D5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5B4A7-DA31-438D-AF5A-B21F3F49A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1D542-2ADE-4A24-963E-48507BED6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FECC2-EBC4-47A5-811D-19886CE57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899E6-EB0F-4034-9FF6-9BF7B1A21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2DBBA-9AFF-4714-812D-DC737033D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9A838-1E07-4FF9-BA8D-BE442BF99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1C28B-0B3C-416E-A3AC-70697E018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2E9A-4B64-4ED3-A271-8B8E96E8B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4D3C1-A491-4976-84CB-0325434B7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8DBDB-AAF3-4C9D-8011-B5C6619EA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42BF7-2BC5-4534-A17A-6756DAB1C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A24D0-37A2-4BAB-A2C2-31EC739BD703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0583E-98CD-4A52-8D0D-913C171AE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7FD10-B692-4F8E-981C-410F8C388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D84EF-538E-40B1-8AF6-F935B77D5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D1808-73EE-44A3-9581-14DF998EF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D5D5A-5175-4007-8C04-EAF343940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A06E5-8014-448A-B21F-243FD96C7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35B11-55F2-4D89-A297-51181FC25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12B76-52EF-4E58-8ECD-55C915B69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467E0-AB60-47A1-A63A-DEEAC7725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AF957-7248-43C6-88C8-7D7EC6CA4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BEC6D-EFB9-4435-96D6-E73A5715B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EFEA3-BD01-4F7F-A05B-A9C4F6EB8A20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44FF4-3D16-4D97-A4FD-160D29F46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AF1A4-1604-4757-84E4-BE4DE4704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3728-5257-47E3-8232-F67B22316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3C81E-76E2-4C3A-A392-34BC7DE6A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16A1C-6463-40BB-B2DF-BF8DFEA4B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F1ED5-FA91-442A-9AF6-2F781544E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4F663-B1F5-4CE7-9048-451BAD9C2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775E6-C550-4284-9D1B-DD0905E89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5EDA2-0F8D-4E68-B00F-4F32A2BF0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29689-642B-4292-9E09-92D09C761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53F17-71F4-4772-964E-A4CA1F1BF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B7EDE-E2E5-42C9-B135-72E7C09E2A80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B0577-8246-44C1-8033-D5E17F6C2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D52D2-3342-4FD5-9206-3D0C67E22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261B3-E07B-4A52-8D5C-3334BD79F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50487-9F91-411D-B3B2-35819691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16448-5F66-4549-8371-2A19AC1F7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D3352-6E99-45AE-A9C8-A9D28CEC1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0D0E7-1C62-4BA5-BCF5-164E1F45E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CEB0E-5564-484C-B23E-8F6D72502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EA39F-C4D5-469F-88C4-1C7E13BF8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2F63B-7C27-43E1-AA72-4F10E0F83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15AF7-D3E4-4616-ABE9-9CB9D508D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65257-8816-47CC-B501-962761F80799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BC7D9-239A-49AA-AB34-A0FA7A650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DB92E-1AEC-491C-9F3A-DFA557A98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1D4F3-C80B-4125-834A-ECA601CB0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91C4A-0879-4BFA-A298-CC186D075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8C597-58B8-4AEF-89E2-2961D1892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759D-0EB4-4CAF-A505-08E82F331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76726-0813-4FBD-B04E-047D76A75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BDE0D-56AB-4066-8DDA-77E6AA9AB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0FF5D-F8C8-4443-B683-4C8FB3029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A8A5C-7449-4436-BF5F-7173E0B83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4C4B4-836D-46F4-B8ED-3A876DFF0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60A-143D-4B20-8B30-3F09E5686DA0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B0630-3C51-4D5B-BACB-7CA59856F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75076-926B-4197-95B3-A66508D10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083A9-0801-446C-9DDC-F8308797E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AD04C-F9E2-43A9-B413-A43872825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32B4F-B03C-44E2-912D-6FE44765B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87F63-3C1D-444D-B7CA-5D5EBA853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E4ED8-E834-444F-A879-008FD33BF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3C018-5FC6-4D15-B7B8-880FB719E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7B6E2-9CBC-4C55-9CD5-F5B5D4F2C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57FBD-43B6-43AD-980F-25530AB26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CFD3C-D901-4BC9-8550-2268EE5CF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2C02E-1993-4B8B-93C0-5154C8B03089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5D514-262A-4BED-AFC0-21D49C874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8B63B-2B32-495C-90EC-57D6FCC68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2B68-135F-42E9-B225-BE611EF8E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9682B-598A-4346-A84E-FE0F90E65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FA2C-A4BE-484B-A128-62F38704E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2E6F0-9081-4DBA-B55B-C4E71761B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14C01-9801-4AEE-B8D0-D55C79962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762C-FD69-43FF-B354-CD9D31AAA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3821D-D403-47B3-9C0A-AAB938A31E86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0F9A-B300-4357-AA6E-20FDC6405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7D3D9-0994-40DE-95F0-C6F13B79E231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DA4EC-AA57-443A-9962-10A486342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FF0FE-5C30-48BE-9ACE-2B77697F1C1B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F1885-3B65-42F2-B158-CD2DF9180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E9E7B-0533-4EAB-AC79-7730E535161E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1C9F-9FBC-4356-905B-D2F85B839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00477-87CF-4F8D-91EE-08DBAFEC2C44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D122A-463F-4E67-B833-496C7102A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1A0EE-5FFF-41EC-AB22-F093B79B6EE4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743FE-79DC-48C6-AD00-21E46D588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55952-8490-4BD4-AEE9-3BF109F92A06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BA36B-6CDC-4249-8A5F-ED2596296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A93F4-1295-4771-BC5F-38FA3866A38D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28B74-633E-4539-A993-18B7E1372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3B853-5323-40A2-BE6B-37F6C127DE6F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0854E-5E9D-4E30-9C9D-3792B6C65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74189-8386-4794-B688-3D6F0BC0A577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0776A-26B6-4793-9677-8F6267A2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8CE62-D2CE-4B60-8A39-C97F8D0401BD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05B4B-4A21-43EA-9622-F01236E91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3334A-2895-4432-A458-D4FD36CC82C0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ABC45-1E9D-4D5F-AB3E-3218BDE7E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DEE90-FFAE-4F9E-A874-AA2B4C9AACAF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CBDF5-62B5-437F-9415-EFCD24631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8DDC0-1D74-4D17-97ED-2F0ED90C072D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3D55B-534D-4D6C-985E-43097085F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98864-A0E8-4506-8D81-7F5329EBBDDB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AEAAF-10E6-4D42-91D1-66B58DCD7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27F92-B04D-410B-AD81-56D5C355CBAB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49E27-E365-4631-B61C-BB8DBE840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36B51-EDA6-4038-A463-42C76774029F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B5085-1690-402F-BA32-FB7A6B04A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3A99B-BDC9-4DC9-9C0C-09625541949E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8A823-6964-4787-BB42-CBE553C63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1A701-5C81-4EC4-938A-3B8C1A497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8D214-4800-406B-8B29-646154D64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93DA4-7610-4D78-A86A-12FAD0855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A35B4-CBE6-4B4E-A763-7CD7F838C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80911-7366-40DF-9C93-86916B665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EB7BE-0E0C-493E-9106-06EE07504D4B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68878-6F91-4C09-9A3C-B7932680C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188BA-42D1-4430-AF8C-FEE4B76A8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49F84-29B5-4409-9E48-BBDF66BEC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5883C-34C0-4225-B6BF-EF08A4FCB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CDDB2-F8D3-4A47-9F1E-4F7A4453E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D953B-05EB-4B95-9468-1BCACE40C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CA0C3-64F0-473F-8CD3-BEEE6FD5E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16CB7-515F-46CA-A2F2-DD0DBA114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7C2CD-718C-42EC-83FE-F1B9A4150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D116E-695B-4FD5-B76B-C75B6F5AB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B849-0235-4213-AB3C-255698B0B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C631C-F69E-49FD-A0FF-3F68120C3C50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51C54-69AA-4878-8DB1-FE664D922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B3A74-B4C7-4C25-8361-36753DDFE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6C359-FA98-48A6-9E81-765D28C95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9748F-2BD3-4E5F-A4AE-1FF53AAF7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AC3E9-CA3C-4388-A759-A501EA72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75417-2B23-41AA-AC03-5E7A6FF41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791EF-AC2F-4F27-B37F-AB35A7AC0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D21F9-4225-4F7C-BBB3-063CFFB43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28678-A7C0-4CDA-8E2C-4424AF9DF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EDBF3-5225-42DD-816F-2F8CD1AAB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83229-171C-4CDC-BD90-CDED45B37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D661D-196C-4A5B-AED4-4C89B21584F7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2F071-BD1B-4EDE-8669-A7D06CCF1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37EBA-254D-426D-B637-AA4BCC789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C628B-CEA0-44EB-AF85-0EC891282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DC9C1-A1FF-4E99-808B-7B673B162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2D696-DD78-4A6F-93A9-10209677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AA154-7B67-4ED3-9A68-1353E3476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CEB38-A29A-4C76-A840-7DB04F023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565D1-1B9E-4BDF-834F-A7555D5F5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113CB-B1AB-4FA3-9F5D-F910F76A9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B311B-8FBB-4A90-A50F-4EF097282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A12F1-DDB6-4263-B1E6-CF641FEE5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118CF-CCFB-4F0B-B52A-311A2B53DE61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59E78-5A50-49B5-BC2E-911220CDC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4E855-B51E-43AF-BD53-822A004A3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305C9-9DDB-490F-B255-0244B13CF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572A9-845A-45A2-B6BE-C77ECE1F1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27222-CA68-485B-AF93-3C0F0D9E1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01F20-FBCB-4FC8-B223-B8CF1360D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ADE65-FE02-4945-A4BD-61A5B448C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3DD47-ADF3-4730-A4B9-50229F3DD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8E83-3C0C-4070-9176-2246F6B4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7EDD-C29E-4085-9285-DAAF25916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A27F5-10B9-4F18-AACA-79CFB6914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F06B6-0364-4F4B-8036-DFF8172E4BC7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92730-3F4F-4093-B69D-2BE28421D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B689F-0657-4D8D-A2C5-ADE4F2114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C9555-6A55-4E0B-96FC-326D3B98E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14B8D-09F0-4170-B28B-453B0901C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1AD91-E720-4163-8AD7-CB674944A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49BB6-F538-4B11-8FE4-60B042C8C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C6BCE-2DAA-49E6-9EFD-C78B67E21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F63E4-16F4-4730-836E-424240A80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D7929-1E64-4AE6-8065-5D79F6173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7EF99-5665-4B30-B7D6-29067092D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953B9-1343-4CC1-B192-618695188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8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83BCC8E-D213-4590-90A3-76AB9F41F63A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C0726586-7C73-4A1F-9AB2-42D4FD052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OCDE_285_50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888" y="117475"/>
            <a:ext cx="5683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73C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73C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73C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73C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OECD_285_50K_100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" y="115888"/>
            <a:ext cx="5699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156325" y="6237288"/>
            <a:ext cx="11525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CE2ADAF-EF76-474B-BF4D-94BEFA1F6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73C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73C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73C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73C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OECD_285_50K_100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" y="115888"/>
            <a:ext cx="5699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156325" y="6237288"/>
            <a:ext cx="11525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A65D5DF-2FFA-4E46-B0C1-2996557C9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73C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73C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73C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73C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OECD_285_50K_100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" y="115888"/>
            <a:ext cx="5699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156325" y="6237288"/>
            <a:ext cx="11525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65625C8-801F-4A2F-AC31-C8D2FC6B5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73C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73C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73C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73C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OECD_285_50K_100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" y="115888"/>
            <a:ext cx="5699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156325" y="6237288"/>
            <a:ext cx="11525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B4B2DB3-1DDA-4F20-B7DA-A56ABA037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73C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73C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73C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73C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OECD_285_50K_100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" y="115888"/>
            <a:ext cx="5699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156325" y="6237288"/>
            <a:ext cx="11525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CE2CAFAE-7BDF-4467-A6FF-510A6A730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73C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73C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73C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73C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OECD_285_50K_100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" y="115888"/>
            <a:ext cx="5699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156325" y="6237288"/>
            <a:ext cx="11525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63BFDAA-E321-4D7C-8CF4-5A088BB8C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73C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73C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73C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73C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 descr="Guillemetgrey20cm15pou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97038" y="1341438"/>
            <a:ext cx="15795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7" descr="Bannerlogoleft_f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9050" y="0"/>
            <a:ext cx="91630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14309A8-948D-491B-AE93-B0CF3BB14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C5E5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5E5F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5E5F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5E5F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OCDE_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888" y="117475"/>
            <a:ext cx="6397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227763" y="6237288"/>
            <a:ext cx="100806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F81B49B-10B7-44E4-914C-9848D547F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C5E5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5E5F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5E5F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5E5F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OCDE_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888" y="117475"/>
            <a:ext cx="6397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227763" y="6237288"/>
            <a:ext cx="100806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7EA9009-C594-4502-8181-8AEA73A99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C5E5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5E5F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5E5F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5E5F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OCDE_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888" y="117475"/>
            <a:ext cx="6397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227763" y="6237288"/>
            <a:ext cx="100806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F8D59A2-E34E-4429-8C33-558D77304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C5E5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5E5F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5E5F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5E5F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2FAE4B6-2F2D-4209-884E-F9AD32F9EC76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37288"/>
            <a:ext cx="1152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F9F79CA-134E-4453-B09B-591C61AB4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8" descr="OECD_285_50K_100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" y="115888"/>
            <a:ext cx="5699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73C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73C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73C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73C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OCDE_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888" y="117475"/>
            <a:ext cx="6397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 bwMode="auto">
          <a:xfrm>
            <a:off x="6227763" y="6237288"/>
            <a:ext cx="100806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C76E528C-E5E5-4523-8B33-333988FCA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C5E5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5E5F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5E5F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5E5F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OCDE_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888" y="117475"/>
            <a:ext cx="6397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227763" y="6237288"/>
            <a:ext cx="100806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4D4F5A4-8EFB-4992-940F-E7883A6C5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C5E5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5E5F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5E5F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5E5F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OCDE_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888" y="117475"/>
            <a:ext cx="6397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227763" y="6237288"/>
            <a:ext cx="100806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DA0DCD9-DB5F-4B6C-ACA1-BD4DFD608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C5E5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5E5F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5E5F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5E5F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OCDE_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888" y="117475"/>
            <a:ext cx="6397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227763" y="6237288"/>
            <a:ext cx="100806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0814E97-BE31-4354-9379-BDBC9CF58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C5E5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5E5F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5E5F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5E5F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OCDE_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888" y="117475"/>
            <a:ext cx="6397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227763" y="6237288"/>
            <a:ext cx="100806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CE3ABCD-DF19-466A-B8B7-B8C17B187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C5E5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5E5F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5E5F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5E5F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OCDE_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888" y="117475"/>
            <a:ext cx="6397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227763" y="6237288"/>
            <a:ext cx="100806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375C256-C2C6-4EB8-A1E8-B39FB0CD1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C5E5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5E5F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5E5F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5E5F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OCDE_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888" y="117475"/>
            <a:ext cx="6397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227763" y="6237288"/>
            <a:ext cx="1008062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C048484-3712-44BA-8D55-77B8B1E42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C5E5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5E5F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5E5F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5E5F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F4DCA1B-DACF-4EC8-8454-07B98F164BAF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27763" y="6237288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7C6B20C-DBE2-44CB-8F07-665193A35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11" descr="OCDE_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888" y="117475"/>
            <a:ext cx="6397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C5E5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5E5F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5E5F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5E5F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5E5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OCDE_285_50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" y="117475"/>
            <a:ext cx="857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0" descr="name_FR_25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2988" y="714375"/>
            <a:ext cx="23812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1" descr="logo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7513" y="1341438"/>
            <a:ext cx="1731962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5DEE3D2-2491-4E59-8819-32FC197BB0ED}" type="datetimeFigureOut">
              <a:rPr lang="en-US"/>
              <a:pPr>
                <a:defRPr/>
              </a:pPr>
              <a:t>24-Jun-2011</a:t>
            </a:fld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A76E4A0-F589-42CB-9440-4BEABF053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73C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73C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73C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73C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logo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4638" y="1298575"/>
            <a:ext cx="1731962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9" descr="OECD_285_50K_100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7475" y="117475"/>
            <a:ext cx="8540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0" descr="name_EN_25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42988" y="692150"/>
            <a:ext cx="2236787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827088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B3E93CF-E545-48DD-AB48-ABE1EE82D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73C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73C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73C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73C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OECD_285_50K_100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" y="115888"/>
            <a:ext cx="5699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156325" y="6237288"/>
            <a:ext cx="11525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30602CB-5743-4DC3-9D4A-250870DAF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73C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73C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73C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73C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OECD_285_50K_100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" y="115888"/>
            <a:ext cx="5699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156325" y="6237288"/>
            <a:ext cx="11525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64638B0-505A-4B15-96D2-EA2380A24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73C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73C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73C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73C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OECD_285_50K_100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" y="115888"/>
            <a:ext cx="5699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156325" y="6237288"/>
            <a:ext cx="11525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CFA71D9-60FE-45F1-AD9B-6BFB34BBC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73C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73C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73C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73C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OECD_285_50K_100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" y="115888"/>
            <a:ext cx="5699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 bwMode="auto">
          <a:xfrm>
            <a:off x="6156325" y="6237288"/>
            <a:ext cx="11525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F34B3CA-8AD9-4449-BA10-B015F9713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73C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73C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73C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73C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OECD_TEXT_20cm_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3240088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39750" y="2276475"/>
            <a:ext cx="7848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4000" b="1" kern="0">
                <a:latin typeface="+mj-lt"/>
                <a:ea typeface="+mj-ea"/>
                <a:cs typeface="+mj-cs"/>
              </a:rPr>
              <a:t>Restoring Public Finances</a:t>
            </a:r>
            <a:endParaRPr lang="en-US" sz="4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50825" y="3140968"/>
            <a:ext cx="83534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sz="2400" b="1" kern="0" dirty="0">
              <a:solidFill>
                <a:srgbClr val="0073CF"/>
              </a:solidFill>
              <a:latin typeface="+mj-lt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400" b="1" kern="0" smtClean="0">
                <a:solidFill>
                  <a:srgbClr val="0073CF"/>
                </a:solidFill>
                <a:latin typeface="+mn-lt"/>
                <a:cs typeface="+mn-cs"/>
              </a:rPr>
              <a:t>7th </a:t>
            </a:r>
            <a:r>
              <a:rPr lang="en-US" sz="2400" b="1" kern="0" dirty="0" smtClean="0">
                <a:solidFill>
                  <a:srgbClr val="0073CF"/>
                </a:solidFill>
                <a:latin typeface="+mn-lt"/>
                <a:cs typeface="+mn-cs"/>
              </a:rPr>
              <a:t>Annual Meeting of OECD-CESEE Senior Budget Officials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2400" b="1" kern="0" dirty="0" smtClean="0">
                <a:solidFill>
                  <a:srgbClr val="0073CF"/>
                </a:solidFill>
                <a:latin typeface="+mn-lt"/>
                <a:cs typeface="+mn-cs"/>
              </a:rPr>
              <a:t>Zagreb, 30 June – 1 July 2011</a:t>
            </a:r>
          </a:p>
          <a:p>
            <a:pPr algn="ctr">
              <a:spcBef>
                <a:spcPct val="20000"/>
              </a:spcBef>
              <a:defRPr/>
            </a:pPr>
            <a:endParaRPr lang="en-GB" sz="2400" b="1" kern="0" dirty="0" smtClean="0">
              <a:solidFill>
                <a:srgbClr val="0073CF"/>
              </a:solidFill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GB" sz="2400" b="1" kern="0" dirty="0" smtClean="0">
                <a:solidFill>
                  <a:srgbClr val="0073CF"/>
                </a:solidFill>
                <a:latin typeface="+mn-lt"/>
                <a:cs typeface="+mn-cs"/>
              </a:rPr>
              <a:t>Colin Forthun 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2400" b="1" kern="0" dirty="0" smtClean="0">
                <a:solidFill>
                  <a:srgbClr val="0073CF"/>
                </a:solidFill>
                <a:latin typeface="+mn-lt"/>
                <a:cs typeface="+mn-cs"/>
              </a:rPr>
              <a:t>OECD</a:t>
            </a:r>
            <a:endParaRPr lang="en-GB" sz="2400" b="1" kern="0" dirty="0">
              <a:solidFill>
                <a:srgbClr val="0073CF"/>
              </a:solidFill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en-GB" sz="2400" b="1" kern="0" dirty="0">
              <a:solidFill>
                <a:srgbClr val="0073CF"/>
              </a:solidFill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en-GB" sz="2400" b="1" kern="0" dirty="0">
              <a:solidFill>
                <a:srgbClr val="0073CF"/>
              </a:solidFill>
              <a:latin typeface="+mj-lt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GB" sz="2400" b="1" kern="0" dirty="0">
                <a:solidFill>
                  <a:srgbClr val="0073CF"/>
                </a:solidFill>
                <a:latin typeface="+mj-lt"/>
                <a:cs typeface="+mn-cs"/>
              </a:rPr>
              <a:t> </a:t>
            </a:r>
            <a:endParaRPr lang="en-US" sz="2400" b="1" kern="0" dirty="0">
              <a:solidFill>
                <a:srgbClr val="0073CF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971550" y="404813"/>
            <a:ext cx="7993063" cy="998537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Are countries focusing on reducing expenditures or raising taxes?</a:t>
            </a:r>
            <a:r>
              <a:rPr lang="en-US" sz="3200" smtClean="0">
                <a:solidFill>
                  <a:schemeClr val="tx1"/>
                </a:solidFill>
              </a:rPr>
              <a:t/>
            </a:r>
            <a:br>
              <a:rPr lang="en-US" sz="3200" smtClean="0">
                <a:solidFill>
                  <a:schemeClr val="tx1"/>
                </a:solidFill>
              </a:rPr>
            </a:br>
            <a:endParaRPr lang="en-US" sz="3200" smtClean="0">
              <a:solidFill>
                <a:schemeClr val="tx1"/>
              </a:solidFill>
            </a:endParaRP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2619375" y="1196975"/>
            <a:ext cx="4329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Percentage share of expenditure cuts and revenue increases</a:t>
            </a:r>
            <a:endParaRPr lang="en-US" sz="1200"/>
          </a:p>
        </p:txBody>
      </p:sp>
      <p:pic>
        <p:nvPicPr>
          <p:cNvPr id="35845" name="Picture 4" descr="OECD_TEXT_20cm_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752947"/>
            <a:ext cx="73247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971600" y="-99392"/>
            <a:ext cx="8229600" cy="1143001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</a:rPr>
              <a:t>Expenditures: Operational Cuts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650" y="1268413"/>
          <a:ext cx="8208911" cy="497200"/>
        </p:xfrm>
        <a:graphic>
          <a:graphicData uri="http://schemas.openxmlformats.org/drawingml/2006/table">
            <a:tbl>
              <a:tblPr/>
              <a:tblGrid>
                <a:gridCol w="4320481"/>
                <a:gridCol w="3888430"/>
              </a:tblGrid>
              <a:tr h="49720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800" b="1" dirty="0">
                          <a:solidFill>
                            <a:srgbClr val="0070C0"/>
                          </a:solidFill>
                          <a:latin typeface="+mn-lt"/>
                          <a:ea typeface="Batang"/>
                          <a:cs typeface="Times New Roman"/>
                        </a:rPr>
                        <a:t>A. </a:t>
                      </a:r>
                      <a:r>
                        <a:rPr lang="en-GB" sz="1800" b="1" dirty="0" smtClean="0">
                          <a:solidFill>
                            <a:srgbClr val="0070C0"/>
                          </a:solidFill>
                          <a:latin typeface="+mn-lt"/>
                          <a:ea typeface="Batang"/>
                          <a:cs typeface="Times New Roman"/>
                        </a:rPr>
                        <a:t>Operational </a:t>
                      </a:r>
                      <a:r>
                        <a:rPr lang="en-GB" sz="1800" b="1" dirty="0">
                          <a:solidFill>
                            <a:srgbClr val="0070C0"/>
                          </a:solidFill>
                          <a:latin typeface="+mn-lt"/>
                          <a:ea typeface="Batang"/>
                          <a:cs typeface="Times New Roman"/>
                        </a:rPr>
                        <a:t>expenditures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+mn-lt"/>
                        <a:ea typeface="Batang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  <a:tabLst>
                          <a:tab pos="539750" algn="l"/>
                          <a:tab pos="756285" algn="l"/>
                          <a:tab pos="972185" algn="l"/>
                        </a:tabLst>
                      </a:pPr>
                      <a:r>
                        <a:rPr lang="en-GB" sz="1800" b="1" dirty="0">
                          <a:solidFill>
                            <a:srgbClr val="0070C0"/>
                          </a:solidFill>
                          <a:latin typeface="Times New Roman"/>
                          <a:ea typeface="Batang"/>
                          <a:cs typeface="Times New Roman"/>
                        </a:rPr>
                        <a:t>B. Wage cuts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6872" name="Picture 5" descr="OECD_TEXT_20cm_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859" y="2060848"/>
            <a:ext cx="36671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947267"/>
            <a:ext cx="36766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971600" y="44624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chemeClr val="tx1"/>
                </a:solidFill>
              </a:rPr>
              <a:t>Expenditure: Welfare Targeted over Agriculture and Subsidies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pic>
        <p:nvPicPr>
          <p:cNvPr id="37891" name="Image 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1341438"/>
            <a:ext cx="8274050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 descr="OECD_TEXT_20cm_H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12239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1022920" y="-99392"/>
            <a:ext cx="8229600" cy="1143000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solidFill>
                  <a:schemeClr val="tx1"/>
                </a:solidFill>
              </a:rPr>
              <a:t>Revenues: Consumption Taxes Dominate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pic>
        <p:nvPicPr>
          <p:cNvPr id="38916" name="Picture 3" descr="OECD_TEXT_20cm_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700808"/>
            <a:ext cx="73247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374848" y="-171400"/>
            <a:ext cx="8229600" cy="1143001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chemeClr val="tx1"/>
                </a:solidFill>
              </a:rPr>
              <a:t>Final Remarks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179388" y="1063625"/>
            <a:ext cx="8929687" cy="4525963"/>
          </a:xfrm>
        </p:spPr>
        <p:txBody>
          <a:bodyPr/>
          <a:lstStyle/>
          <a:p>
            <a:pPr marL="514350" indent="-514350" eaLnBrk="1" hangingPunct="1"/>
            <a:r>
              <a:rPr lang="en-GB" sz="2400" b="1" dirty="0" smtClean="0"/>
              <a:t>Many OECD countries need consolidation; only half have medium-term consolidation programmes</a:t>
            </a:r>
          </a:p>
          <a:p>
            <a:pPr marL="514350" indent="-514350" eaLnBrk="1" hangingPunct="1"/>
            <a:r>
              <a:rPr lang="en-GB" sz="2400" b="1" dirty="0" smtClean="0"/>
              <a:t>Market pressure is a key factor for announcement, size and concreteness of the plans</a:t>
            </a:r>
          </a:p>
          <a:p>
            <a:pPr marL="514350" indent="-514350" eaLnBrk="1" hangingPunct="1"/>
            <a:r>
              <a:rPr lang="en-GB" sz="2400" b="1" dirty="0" smtClean="0"/>
              <a:t>These plans are important first steps in restoring public finances</a:t>
            </a:r>
          </a:p>
          <a:p>
            <a:pPr marL="514350" indent="-514350" eaLnBrk="1" hangingPunct="1"/>
            <a:r>
              <a:rPr lang="en-GB" sz="2400" b="1" dirty="0" smtClean="0"/>
              <a:t>Focus on expenditure reductions…</a:t>
            </a:r>
          </a:p>
          <a:p>
            <a:pPr marL="514350" indent="-514350" eaLnBrk="1" hangingPunct="1"/>
            <a:r>
              <a:rPr lang="en-GB" sz="2400" b="1" dirty="0" smtClean="0"/>
              <a:t>…but composition of measures could be improved</a:t>
            </a:r>
          </a:p>
          <a:p>
            <a:pPr marL="514350" indent="-514350" eaLnBrk="1" hangingPunct="1"/>
            <a:r>
              <a:rPr lang="en-GB" sz="2400" b="1" dirty="0" smtClean="0"/>
              <a:t>Most measures are structural, with important exceptions</a:t>
            </a:r>
          </a:p>
          <a:p>
            <a:pPr marL="514350" indent="-514350" eaLnBrk="1" hangingPunct="1"/>
            <a:r>
              <a:rPr lang="en-GB" sz="2400" b="1" dirty="0" smtClean="0"/>
              <a:t>Most of the fiscal consolidation plans will be implemented from 2011 and onwards…</a:t>
            </a:r>
          </a:p>
          <a:p>
            <a:pPr marL="514350" indent="-514350" eaLnBrk="1" hangingPunct="1"/>
            <a:r>
              <a:rPr lang="en-GB" sz="2400" b="1" dirty="0" smtClean="0"/>
              <a:t>….creating public support for implementation is essential</a:t>
            </a:r>
          </a:p>
          <a:p>
            <a:pPr marL="514350" indent="-514350" eaLnBrk="1" hangingPunct="1"/>
            <a:endParaRPr lang="en-GB" sz="2800" dirty="0" smtClean="0"/>
          </a:p>
          <a:p>
            <a:pPr marL="514350" indent="-514350" eaLnBrk="1" hangingPunct="1"/>
            <a:endParaRPr lang="en-GB" sz="2400" dirty="0" smtClean="0"/>
          </a:p>
          <a:p>
            <a:pPr marL="514350" indent="-514350" eaLnBrk="1" hangingPunct="1"/>
            <a:endParaRPr lang="en-GB" sz="2400" dirty="0" smtClean="0"/>
          </a:p>
          <a:p>
            <a:pPr marL="514350" indent="-514350" eaLnBrk="1" hangingPunct="1"/>
            <a:endParaRPr lang="en-GB" dirty="0" smtClean="0"/>
          </a:p>
          <a:p>
            <a:pPr marL="514350" indent="-514350" eaLnBrk="1" hangingPunct="1"/>
            <a:endParaRPr lang="en-GB" dirty="0" smtClean="0"/>
          </a:p>
        </p:txBody>
      </p:sp>
      <p:pic>
        <p:nvPicPr>
          <p:cNvPr id="40964" name="Picture 3" descr="OECD_TEXT_20cm_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374848" y="-171400"/>
            <a:ext cx="8229600" cy="1143001"/>
          </a:xfrm>
        </p:spPr>
        <p:txBody>
          <a:bodyPr/>
          <a:lstStyle/>
          <a:p>
            <a:pPr eaLnBrk="1" hangingPunct="1"/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179388" y="1063625"/>
            <a:ext cx="8929687" cy="4525963"/>
          </a:xfrm>
        </p:spPr>
        <p:txBody>
          <a:bodyPr/>
          <a:lstStyle/>
          <a:p>
            <a:pPr marL="514350" indent="-514350" eaLnBrk="1" hangingPunct="1"/>
            <a:endParaRPr lang="en-GB" sz="2400" dirty="0" smtClean="0"/>
          </a:p>
          <a:p>
            <a:pPr marL="514350" indent="-514350" eaLnBrk="1" hangingPunct="1"/>
            <a:endParaRPr lang="en-GB" sz="2400" dirty="0" smtClean="0"/>
          </a:p>
          <a:p>
            <a:pPr marL="514350" indent="-514350" eaLnBrk="1" hangingPunct="1"/>
            <a:endParaRPr lang="en-GB" sz="2400" dirty="0" smtClean="0"/>
          </a:p>
          <a:p>
            <a:pPr marL="514350" indent="-514350" eaLnBrk="1" hangingPunct="1">
              <a:buNone/>
            </a:pPr>
            <a:endParaRPr lang="en-GB" sz="2400" dirty="0" smtClean="0"/>
          </a:p>
          <a:p>
            <a:pPr marL="514350" indent="-514350" algn="ctr" eaLnBrk="1" hangingPunct="1">
              <a:buNone/>
            </a:pPr>
            <a:r>
              <a:rPr lang="en-GB" b="1" dirty="0" smtClean="0"/>
              <a:t>oecd.org/</a:t>
            </a:r>
            <a:r>
              <a:rPr lang="en-GB" b="1" dirty="0" err="1" smtClean="0"/>
              <a:t>gov</a:t>
            </a:r>
            <a:r>
              <a:rPr lang="en-GB" b="1" dirty="0" smtClean="0"/>
              <a:t>/budget</a:t>
            </a:r>
          </a:p>
          <a:p>
            <a:pPr marL="514350" indent="-514350" algn="ctr" eaLnBrk="1" hangingPunct="1">
              <a:buNone/>
            </a:pPr>
            <a:endParaRPr lang="en-GB" b="1" dirty="0" smtClean="0"/>
          </a:p>
          <a:p>
            <a:pPr marL="514350" indent="-514350" algn="ctr" eaLnBrk="1" hangingPunct="1">
              <a:buNone/>
            </a:pPr>
            <a:r>
              <a:rPr lang="en-GB" b="1" dirty="0" smtClean="0"/>
              <a:t>colin.forthun@oecd.org</a:t>
            </a:r>
            <a:endParaRPr lang="en-GB" sz="2400" b="1" dirty="0" smtClean="0"/>
          </a:p>
          <a:p>
            <a:pPr marL="514350" indent="-514350" eaLnBrk="1" hangingPunct="1"/>
            <a:endParaRPr lang="en-GB" sz="2400" dirty="0" smtClean="0"/>
          </a:p>
          <a:p>
            <a:pPr marL="514350" indent="-514350" eaLnBrk="1" hangingPunct="1"/>
            <a:endParaRPr lang="en-GB" sz="2400" dirty="0" smtClean="0"/>
          </a:p>
          <a:p>
            <a:pPr marL="514350" indent="-514350" eaLnBrk="1" hangingPunct="1"/>
            <a:endParaRPr lang="en-GB" dirty="0" smtClean="0"/>
          </a:p>
          <a:p>
            <a:pPr marL="514350" indent="-514350" eaLnBrk="1" hangingPunct="1"/>
            <a:endParaRPr lang="en-GB" dirty="0" smtClean="0"/>
          </a:p>
        </p:txBody>
      </p:sp>
      <p:pic>
        <p:nvPicPr>
          <p:cNvPr id="40964" name="Picture 3" descr="OECD_TEXT_20cm_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250825" y="-100013"/>
            <a:ext cx="8229600" cy="1143001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chemeClr val="tx1"/>
                </a:solidFill>
              </a:rPr>
              <a:t>Key Questions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8929688" cy="4525963"/>
          </a:xfrm>
        </p:spPr>
        <p:txBody>
          <a:bodyPr/>
          <a:lstStyle/>
          <a:p>
            <a:pPr marL="514350" indent="-514350" eaLnBrk="1" hangingPunct="1">
              <a:buFont typeface="Helvetica" pitchFamily="34" charset="0"/>
              <a:buAutoNum type="arabicPeriod"/>
            </a:pPr>
            <a:r>
              <a:rPr lang="en-US" sz="2400" b="1" dirty="0" smtClean="0"/>
              <a:t>How do OECD countries intend to restore public finances;  how many have announced consolidation plans?</a:t>
            </a:r>
          </a:p>
          <a:p>
            <a:pPr marL="514350" indent="-514350" eaLnBrk="1" hangingPunct="1">
              <a:buFont typeface="Helvetica" pitchFamily="34" charset="0"/>
              <a:buAutoNum type="arabicPeriod"/>
            </a:pPr>
            <a:r>
              <a:rPr lang="en-US" sz="2400" b="1" dirty="0" smtClean="0"/>
              <a:t>Are the consolidation plans backed by concrete measures?</a:t>
            </a:r>
          </a:p>
          <a:p>
            <a:pPr marL="514350" indent="-514350" eaLnBrk="1" hangingPunct="1">
              <a:buFont typeface="Helvetica" pitchFamily="34" charset="0"/>
              <a:buAutoNum type="arabicPeriod"/>
            </a:pPr>
            <a:r>
              <a:rPr lang="en-US" sz="2400" b="1" dirty="0" smtClean="0"/>
              <a:t>What is the expected impact on public finances? </a:t>
            </a:r>
          </a:p>
          <a:p>
            <a:pPr marL="514350" indent="-514350" eaLnBrk="1" hangingPunct="1">
              <a:buFont typeface="Helvetica" pitchFamily="34" charset="0"/>
              <a:buAutoNum type="arabicPeriod"/>
            </a:pPr>
            <a:r>
              <a:rPr lang="en-US" sz="2400" b="1" dirty="0" smtClean="0"/>
              <a:t>Are countries focusing on reducing expenditures or raising taxes?</a:t>
            </a:r>
          </a:p>
          <a:p>
            <a:pPr marL="514350" indent="-514350" eaLnBrk="1" hangingPunct="1">
              <a:buFont typeface="Helvetica" pitchFamily="34" charset="0"/>
              <a:buAutoNum type="arabicPeriod"/>
            </a:pPr>
            <a:r>
              <a:rPr lang="en-US" sz="2400" b="1" dirty="0" smtClean="0"/>
              <a:t>What kind of expenditures will be cut? </a:t>
            </a:r>
          </a:p>
          <a:p>
            <a:pPr marL="514350" indent="-514350" eaLnBrk="1" hangingPunct="1">
              <a:buFont typeface="Helvetica" pitchFamily="34" charset="0"/>
              <a:buAutoNum type="arabicPeriod"/>
            </a:pPr>
            <a:r>
              <a:rPr lang="en-US" sz="2400" b="1" dirty="0" smtClean="0"/>
              <a:t>Which taxes will be raised?</a:t>
            </a:r>
          </a:p>
        </p:txBody>
      </p:sp>
      <p:pic>
        <p:nvPicPr>
          <p:cNvPr id="28676" name="Picture 3" descr="OECD_TEXT_20cm_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323850" y="-90488"/>
            <a:ext cx="8229600" cy="1143001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chemeClr val="tx1"/>
                </a:solidFill>
              </a:rPr>
              <a:t>About the Survey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179388" y="1196752"/>
            <a:ext cx="8929687" cy="4525963"/>
          </a:xfrm>
        </p:spPr>
        <p:txBody>
          <a:bodyPr/>
          <a:lstStyle/>
          <a:p>
            <a:pPr marL="514350" indent="-514350" eaLnBrk="1" hangingPunct="1"/>
            <a:r>
              <a:rPr lang="en-GB" sz="2400" b="1" dirty="0" smtClean="0"/>
              <a:t>Fiscal position, fiscal strategies, consolidation plans and expenditure and revenue measures for 30 member countries</a:t>
            </a:r>
          </a:p>
          <a:p>
            <a:pPr marL="514350" indent="-514350" eaLnBrk="1" hangingPunct="1"/>
            <a:r>
              <a:rPr lang="en-GB" sz="2400" b="1" dirty="0" smtClean="0"/>
              <a:t>Data collection by the end of 2010, time frame 2009-2015</a:t>
            </a:r>
          </a:p>
          <a:p>
            <a:pPr marL="514350" indent="-514350" eaLnBrk="1" hangingPunct="1"/>
            <a:r>
              <a:rPr lang="en-GB" sz="2400" b="1" dirty="0" smtClean="0"/>
              <a:t>Consolidation is defined as “concrete policies aimed at reducing deficits”</a:t>
            </a:r>
          </a:p>
          <a:p>
            <a:pPr marL="514350" indent="-514350" eaLnBrk="1" hangingPunct="1"/>
            <a:r>
              <a:rPr lang="en-GB" sz="2400" b="1" dirty="0" smtClean="0"/>
              <a:t>What is a saving or revenue increase?</a:t>
            </a:r>
          </a:p>
          <a:p>
            <a:pPr marL="514350" indent="-514350" eaLnBrk="1" hangingPunct="1"/>
            <a:r>
              <a:rPr lang="en-GB" sz="2400" b="1" dirty="0" smtClean="0"/>
              <a:t>Reforms for labour and product markets aimed at improving economic growth are not included</a:t>
            </a:r>
          </a:p>
          <a:p>
            <a:pPr marL="514350" indent="-514350" eaLnBrk="1" hangingPunct="1">
              <a:buNone/>
            </a:pPr>
            <a:endParaRPr lang="en-GB" dirty="0" smtClean="0"/>
          </a:p>
          <a:p>
            <a:pPr marL="514350" indent="-514350" eaLnBrk="1" hangingPunct="1"/>
            <a:endParaRPr lang="en-GB" dirty="0" smtClean="0"/>
          </a:p>
        </p:txBody>
      </p:sp>
      <p:pic>
        <p:nvPicPr>
          <p:cNvPr id="29700" name="Picture 3" descr="OECD_TEXT_20cm_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863600" algn="l"/>
                <a:tab pos="1295400" algn="l"/>
              </a:tabLst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022920" y="446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kern="0" dirty="0">
                <a:latin typeface="+mj-lt"/>
                <a:ea typeface="+mj-ea"/>
                <a:cs typeface="+mj-cs"/>
              </a:rPr>
              <a:t>Ambitious Deficit Targets: </a:t>
            </a:r>
          </a:p>
          <a:p>
            <a:pPr algn="ctr">
              <a:defRPr/>
            </a:pPr>
            <a:r>
              <a:rPr lang="en-US" sz="3200" b="1" kern="0" dirty="0">
                <a:latin typeface="+mj-lt"/>
                <a:ea typeface="+mj-ea"/>
                <a:cs typeface="+mj-cs"/>
              </a:rPr>
              <a:t>Intended Deficit Reduction by 2013…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3350" y="1268413"/>
            <a:ext cx="6985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solidFill>
                  <a:srgbClr val="0070C0"/>
                </a:solidFill>
                <a:latin typeface="+mn-lt"/>
              </a:rPr>
              <a:t>Change from the deficit trough in 2009/10 to the targeted deficit in 2013</a:t>
            </a:r>
            <a:endParaRPr lang="en-US" sz="1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1750" name="Picture 5" descr="OECD_TEXT_20cm_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455" y="2241227"/>
            <a:ext cx="7750985" cy="406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611560" y="-162273"/>
            <a:ext cx="8229600" cy="1143001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solidFill>
                  <a:schemeClr val="tx1"/>
                </a:solidFill>
              </a:rPr>
              <a:t>Deficit goals 2010-2014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pic>
        <p:nvPicPr>
          <p:cNvPr id="32773" name="Picture 5" descr="OECD_TEXT_20cm_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614399"/>
            <a:ext cx="5544616" cy="469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187624" y="980728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b="1" dirty="0" smtClean="0">
                <a:solidFill>
                  <a:srgbClr val="0070C0"/>
                </a:solidFill>
                <a:latin typeface="+mn-lt"/>
              </a:rPr>
              <a:t>General government financial balance (United States– Federal government)</a:t>
            </a:r>
            <a:endParaRPr lang="en-US" sz="1400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1022350" y="-17463"/>
            <a:ext cx="8229600" cy="1143001"/>
          </a:xfrm>
        </p:spPr>
        <p:txBody>
          <a:bodyPr/>
          <a:lstStyle/>
          <a:p>
            <a:pPr eaLnBrk="1" hangingPunct="1"/>
            <a:r>
              <a:rPr lang="en-GB" sz="2800" b="1" smtClean="0">
                <a:solidFill>
                  <a:schemeClr val="tx1"/>
                </a:solidFill>
              </a:rPr>
              <a:t>…But Announced Consolidation Plans Vary</a:t>
            </a:r>
            <a:endParaRPr lang="en-US" sz="2800" b="1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052513"/>
            <a:ext cx="4572000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b="1" dirty="0">
                <a:solidFill>
                  <a:srgbClr val="0070C0"/>
                </a:solidFill>
                <a:latin typeface="+mn-lt"/>
              </a:rPr>
              <a:t>Cumulative consolidation in % of GDP</a:t>
            </a:r>
            <a:endParaRPr lang="en-US" sz="1400" b="1" dirty="0">
              <a:solidFill>
                <a:srgbClr val="0070C0"/>
              </a:solidFill>
              <a:latin typeface="+mn-lt"/>
            </a:endParaRPr>
          </a:p>
          <a:p>
            <a:pPr algn="ctr">
              <a:defRPr/>
            </a:pPr>
            <a:endParaRPr lang="en-US" sz="1200" dirty="0"/>
          </a:p>
        </p:txBody>
      </p:sp>
      <p:pic>
        <p:nvPicPr>
          <p:cNvPr id="32773" name="Picture 5" descr="OECD_TEXT_20cm_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05558"/>
            <a:ext cx="7795006" cy="457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102292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</a:rPr>
              <a:t>Fiscal balances need to be improved more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 to achieve 60% debt-to-GDP ratios by 2025</a:t>
            </a:r>
          </a:p>
        </p:txBody>
      </p:sp>
      <p:sp>
        <p:nvSpPr>
          <p:cNvPr id="5" name="Rectangle 4"/>
          <p:cNvSpPr/>
          <p:nvPr/>
        </p:nvSpPr>
        <p:spPr>
          <a:xfrm>
            <a:off x="2520280" y="1127125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</a:rPr>
              <a:t>Following announced consolidation from 2011: remaining required improvement in underlying primary balance, % of potential GDP</a:t>
            </a:r>
          </a:p>
        </p:txBody>
      </p:sp>
      <p:pic>
        <p:nvPicPr>
          <p:cNvPr id="33797" name="Picture 5" descr="OECD_TEXT_20cm_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112070"/>
            <a:ext cx="7965778" cy="448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827088" y="-171400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chemeClr val="tx1"/>
                </a:solidFill>
              </a:rPr>
              <a:t>Fiscal Consolidation Strategies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107950" y="908050"/>
            <a:ext cx="8569325" cy="4494213"/>
          </a:xfrm>
        </p:spPr>
        <p:txBody>
          <a:bodyPr/>
          <a:lstStyle/>
          <a:p>
            <a:pPr marL="514350" indent="-514350" algn="ctr" eaLnBrk="1" hangingPunct="1">
              <a:buFontTx/>
              <a:buNone/>
            </a:pPr>
            <a:r>
              <a:rPr lang="en-GB" sz="2400" b="1" dirty="0" smtClean="0"/>
              <a:t>Four categories of countries are emerging:</a:t>
            </a:r>
            <a:endParaRPr lang="en-GB" b="1" dirty="0" smtClean="0"/>
          </a:p>
          <a:p>
            <a:pPr marL="514350" indent="-514350" eaLnBrk="1" hangingPunct="1">
              <a:buFontTx/>
              <a:buNone/>
            </a:pPr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288" y="1557338"/>
          <a:ext cx="7920880" cy="5112568"/>
        </p:xfrm>
        <a:graphic>
          <a:graphicData uri="http://schemas.openxmlformats.org/drawingml/2006/table">
            <a:tbl>
              <a:tblPr/>
              <a:tblGrid>
                <a:gridCol w="7920880"/>
              </a:tblGrid>
              <a:tr h="5112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Helvetica" pitchFamily="34" charset="0"/>
                        <a:buAutoNum type="arabicPeriod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ea typeface="Batang" pitchFamily="18" charset="-127"/>
                          <a:cs typeface="Arial" charset="0"/>
                        </a:rPr>
                        <a:t> Substantial consolidation in response to market concerns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ea typeface="Batang" pitchFamily="18" charset="-127"/>
                          <a:cs typeface="Arial" charset="0"/>
                        </a:rPr>
                        <a:t>about public finances: Greece, Hungary, Ireland, Portugal, Spain.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Helvetica" pitchFamily="34" charset="0"/>
                        <a:buAutoNum type="arabicPeriod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ea typeface="Batang" pitchFamily="18" charset="-127"/>
                          <a:cs typeface="Arial" charset="0"/>
                        </a:rPr>
                        <a:t> Pre-emptive packages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ea typeface="Batang" pitchFamily="18" charset="-127"/>
                          <a:cs typeface="Arial" charset="0"/>
                        </a:rPr>
                        <a:t>in terms of relatively sizeable medium‑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ea typeface="Batang" pitchFamily="18" charset="-127"/>
                          <a:cs typeface="Arial" charset="0"/>
                        </a:rPr>
                        <a:t>term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ea typeface="Batang" pitchFamily="18" charset="-127"/>
                          <a:cs typeface="Arial" charset="0"/>
                        </a:rPr>
                        <a:t> consolidation: Estonia, Germany, the Netherlands, New Zealand, the Slovak Republic and the United Kingdom.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Helvetica" pitchFamily="34" charset="0"/>
                        <a:buAutoNum type="arabicPeriod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ea typeface="Batang" pitchFamily="18" charset="-127"/>
                          <a:cs typeface="Arial" charset="0"/>
                        </a:rPr>
                        <a:t> Yet to announce large/more detailed consolidation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ea typeface="Batang" pitchFamily="18" charset="-127"/>
                          <a:cs typeface="Arial" charset="0"/>
                        </a:rPr>
                        <a:t>: France, Japan, Poland and the United States.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Helvetica" pitchFamily="34" charset="0"/>
                        <a:buAutoNum type="arabicPeriod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ea typeface="Batang" pitchFamily="18" charset="-127"/>
                          <a:cs typeface="Arial" charset="0"/>
                        </a:rPr>
                        <a:t> Comparatively low fiscal consolidation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ea typeface="Batang" pitchFamily="18" charset="-127"/>
                          <a:cs typeface="Arial" charset="0"/>
                        </a:rPr>
                        <a:t>needs: Australia, Chile, Finland, Korea, Norway, Sweden and Switzerland.</a:t>
                      </a:r>
                    </a:p>
                  </a:txBody>
                  <a:tcPr marL="71755" marR="71755" marT="71755" marB="7175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FFFF"/>
                    </a:solidFill>
                  </a:tcPr>
                </a:tc>
              </a:tr>
            </a:tbl>
          </a:graphicData>
        </a:graphic>
      </p:graphicFrame>
      <p:pic>
        <p:nvPicPr>
          <p:cNvPr id="30730" name="Picture 4" descr="OECD_TEXT_20cm_H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2239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539750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tx1"/>
                </a:solidFill>
              </a:rPr>
              <a:t>Large consolidation plans</a:t>
            </a:r>
            <a:br>
              <a:rPr lang="en-US" sz="2800" b="1" smtClean="0">
                <a:solidFill>
                  <a:schemeClr val="tx1"/>
                </a:solidFill>
              </a:rPr>
            </a:br>
            <a:r>
              <a:rPr lang="en-US" sz="2800" b="1" smtClean="0">
                <a:solidFill>
                  <a:schemeClr val="tx1"/>
                </a:solidFill>
              </a:rPr>
              <a:t>need to be more detailed</a:t>
            </a:r>
          </a:p>
        </p:txBody>
      </p:sp>
      <p:pic>
        <p:nvPicPr>
          <p:cNvPr id="34819" name="Imag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12875"/>
            <a:ext cx="852328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OECD_TEXT_20cm_H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12239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DE_White_FR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OECD_White_EN">
  <a:themeElements>
    <a:clrScheme name="6_OECD_White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OECD_White_EN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6_OECD_Whi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ECD_White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ECD_White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ECD_White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ECD_White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ECD_White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ECD_White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ECD_White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ECD_White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ECD_White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ECD_White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ECD_White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OECD_White_EN">
  <a:themeElements>
    <a:clrScheme name="7_OECD_White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OECD_White_EN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7_OECD_Whi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ECD_White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ECD_White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ECD_White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ECD_White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ECD_White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OECD_White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OECD_White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OECD_White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OECD_White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OECD_White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OECD_White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OECD_White_EN">
  <a:themeElements>
    <a:clrScheme name="8_OECD_White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OECD_White_EN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8_OECD_Whi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ECD_White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ECD_White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ECD_White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ECD_White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ECD_White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ECD_White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ECD_White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ECD_White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ECD_White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ECD_White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ECD_White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OECD_White_EN">
  <a:themeElements>
    <a:clrScheme name="9_OECD_White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OECD_White_EN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9_OECD_Whi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ECD_White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ECD_White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ECD_White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ECD_White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ECD_White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OECD_White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OECD_White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OECD_White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OECD_White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OECD_White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OECD_White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OECD_White_EN">
  <a:themeElements>
    <a:clrScheme name="10_OECD_White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OECD_White_EN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0_OECD_Whi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ECD_White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ECD_White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ECD_White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ECD_White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ECD_White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ECD_White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ECD_White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ECD_White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ECD_White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ECD_White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ECD_White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OECD_White_EN">
  <a:themeElements>
    <a:clrScheme name="11_OECD_White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OECD_White_EN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1_OECD_Whi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ECD_White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ECD_White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ECD_White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ECD_White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ECD_White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OECD_White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OECD_White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OECD_White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OECD_White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OECD_White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OECD_White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OCDE_Blue_FR">
  <a:themeElements>
    <a:clrScheme name="1_OCDE_Blu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OCDE_Blu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OCDE_Blu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DE_Blu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DE_Blu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DE_Blu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DE_Blu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DE_Blu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DE_Blu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DE_Blu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DE_Blu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DE_Blu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DE_Blu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DE_Blu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OCDE_Blue_FR">
  <a:themeElements>
    <a:clrScheme name="2_OCDE_Blu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OCDE_Blu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CDE_Blu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CDE_Blu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CDE_Blu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CDE_Blu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CDE_Blu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CDE_Blu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CDE_Blu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CDE_Blu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CDE_Blu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CDE_Blu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CDE_Blu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CDE_Blu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OCDE_Blue_FR">
  <a:themeElements>
    <a:clrScheme name="3_OCDE_Blu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OCDE_Blu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OCDE_Blu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CDE_Blu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CDE_Blu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CDE_Blu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CDE_Blu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CDE_Blu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CDE_Blu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CDE_Blu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CDE_Blu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CDE_Blu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CDE_Blu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CDE_Blu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4_OCDE_Blue_FR">
  <a:themeElements>
    <a:clrScheme name="4_OCDE_Blu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OCDE_Blu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4_OCDE_Blu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CDE_Blu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CDE_Blu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CDE_Blu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CDE_Blu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CDE_Blu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CDE_Blu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CDE_Blu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CDE_Blu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CDE_Blu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CDE_Blu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CDE_Blu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ECD_White_EN">
  <a:themeElements>
    <a:clrScheme name="OECD_White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ECD_White_EN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ECD_Whi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White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White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White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White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_White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White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White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White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White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White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_White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5_OCDE_Blue_FR">
  <a:themeElements>
    <a:clrScheme name="5_OCDE_Blu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OCDE_Blu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5_OCDE_Blu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CDE_Blu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CDE_Blu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CDE_Blu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CDE_Blu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CDE_Blu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CDE_Blu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CDE_Blu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CDE_Blu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CDE_Blu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CDE_Blu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CDE_Blu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6_OCDE_Blue_FR">
  <a:themeElements>
    <a:clrScheme name="6_OCDE_Blu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OCDE_Blu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6_OCDE_Blu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CDE_Blu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CDE_Blu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CDE_Blu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CDE_Blu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OCDE_Blu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CDE_Blu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CDE_Blu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CDE_Blu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CDE_Blu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CDE_Blu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OCDE_Blu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7_OCDE_Blue_FR">
  <a:themeElements>
    <a:clrScheme name="7_OCDE_Blu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OCDE_Blu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7_OCDE_Blu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CDE_Blu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CDE_Blu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CDE_Blu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CDE_Blu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OCDE_Blu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OCDE_Blu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OCDE_Blu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OCDE_Blu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OCDE_Blu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OCDE_Blu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OCDE_Blu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8_OCDE_Blue_FR">
  <a:themeElements>
    <a:clrScheme name="8_OCDE_Blu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OCDE_Blu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8_OCDE_Blu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CDE_Blu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CDE_Blu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CDE_Blu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CDE_Blu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OCDE_Blu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CDE_Blu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CDE_Blu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CDE_Blu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CDE_Blu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CDE_Blu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OCDE_Blu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9_OCDE_Blue_FR">
  <a:themeElements>
    <a:clrScheme name="9_OCDE_Blu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OCDE_Blu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9_OCDE_Blu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CDE_Blu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CDE_Blu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CDE_Blu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CDE_Blu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OCDE_Blu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OCDE_Blu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OCDE_Blu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OCDE_Blu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OCDE_Blu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OCDE_Blu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OCDE_Blu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0_OCDE_Blue_FR">
  <a:themeElements>
    <a:clrScheme name="10_OCDE_Blu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OCDE_Blu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0_OCDE_Blu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CDE_Blu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CDE_Blu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CDE_Blu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CDE_Blu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OCDE_Blu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CDE_Blu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CDE_Blu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CDE_Blu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CDE_Blu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CDE_Blu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OCDE_Blu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1_OCDE_Blue_FR">
  <a:themeElements>
    <a:clrScheme name="11_OCDE_Blu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OCDE_Blu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1_OCDE_Blu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CDE_Blu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CDE_Blu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CDE_Blu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CDE_Blu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OCDE_Blu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OCDE_Blu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OCDE_Blu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OCDE_Blu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OCDE_Blu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OCDE_Blu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OCDE_Blu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DE_Blue_FR">
  <a:themeElements>
    <a:clrScheme name="OCDE_Blu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Blu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CDE_Blu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Blu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Blu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Blu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Blu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Blu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Blu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Blu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Blu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Blu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Blu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Blu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CDE_White_FR">
  <a:themeElements>
    <a:clrScheme name="1_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ECD_White_EN">
  <a:themeElements>
    <a:clrScheme name="1_OECD_White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OECD_White_EN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OECD_Whi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ECD_White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ECD_White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ECD_White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ECD_White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ECD_White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ECD_White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ECD_White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ECD_White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ECD_White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ECD_White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ECD_White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ECD_White_EN">
  <a:themeElements>
    <a:clrScheme name="2_OECD_White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OECD_White_EN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ECD_Whi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ECD_White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ECD_White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ECD_White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ECD_White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ECD_White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ECD_White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ECD_White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ECD_White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ECD_White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ECD_White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ECD_White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ECD_White_EN">
  <a:themeElements>
    <a:clrScheme name="3_OECD_White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OECD_White_EN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OECD_Whi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ECD_White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ECD_White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ECD_White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ECD_White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ECD_White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ECD_White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ECD_White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ECD_White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ECD_White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ECD_White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ECD_White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OECD_White_EN">
  <a:themeElements>
    <a:clrScheme name="4_OECD_White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OECD_White_EN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4_OECD_Whi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ECD_White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ECD_White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ECD_White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ECD_White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OECD_White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ECD_White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ECD_White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ECD_White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ECD_White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ECD_White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OECD_White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OECD_White_EN">
  <a:themeElements>
    <a:clrScheme name="5_OECD_White_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OECD_White_EN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5_OECD_Whi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ECD_White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ECD_White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ECD_White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ECD_White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ECD_White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ECD_White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ECD_White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ECD_White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ECD_White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ECD_White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ECD_White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OCDE_White_FR</Template>
  <TotalTime>6310</TotalTime>
  <Words>427</Words>
  <Application>Microsoft Office PowerPoint</Application>
  <PresentationFormat>On-screen Show (4:3)</PresentationFormat>
  <Paragraphs>86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26</vt:i4>
      </vt:variant>
      <vt:variant>
        <vt:lpstr>Slide Titles</vt:lpstr>
      </vt:variant>
      <vt:variant>
        <vt:i4>15</vt:i4>
      </vt:variant>
    </vt:vector>
  </HeadingPairs>
  <TitlesOfParts>
    <vt:vector size="41" baseType="lpstr">
      <vt:lpstr>OCDE_White_FR</vt:lpstr>
      <vt:lpstr>OECD_White_EN</vt:lpstr>
      <vt:lpstr>OCDE_Blue_FR</vt:lpstr>
      <vt:lpstr>1_OCDE_White_FR</vt:lpstr>
      <vt:lpstr>1_OECD_White_EN</vt:lpstr>
      <vt:lpstr>2_OECD_White_EN</vt:lpstr>
      <vt:lpstr>3_OECD_White_EN</vt:lpstr>
      <vt:lpstr>4_OECD_White_EN</vt:lpstr>
      <vt:lpstr>5_OECD_White_EN</vt:lpstr>
      <vt:lpstr>6_OECD_White_EN</vt:lpstr>
      <vt:lpstr>7_OECD_White_EN</vt:lpstr>
      <vt:lpstr>8_OECD_White_EN</vt:lpstr>
      <vt:lpstr>9_OECD_White_EN</vt:lpstr>
      <vt:lpstr>10_OECD_White_EN</vt:lpstr>
      <vt:lpstr>11_OECD_White_EN</vt:lpstr>
      <vt:lpstr>1_OCDE_Blue_FR</vt:lpstr>
      <vt:lpstr>2_OCDE_Blue_FR</vt:lpstr>
      <vt:lpstr>3_OCDE_Blue_FR</vt:lpstr>
      <vt:lpstr>4_OCDE_Blue_FR</vt:lpstr>
      <vt:lpstr>5_OCDE_Blue_FR</vt:lpstr>
      <vt:lpstr>6_OCDE_Blue_FR</vt:lpstr>
      <vt:lpstr>7_OCDE_Blue_FR</vt:lpstr>
      <vt:lpstr>8_OCDE_Blue_FR</vt:lpstr>
      <vt:lpstr>9_OCDE_Blue_FR</vt:lpstr>
      <vt:lpstr>10_OCDE_Blue_FR</vt:lpstr>
      <vt:lpstr>11_OCDE_Blue_FR</vt:lpstr>
      <vt:lpstr>Slide 1</vt:lpstr>
      <vt:lpstr>Key Questions</vt:lpstr>
      <vt:lpstr>About the Survey</vt:lpstr>
      <vt:lpstr>Slide 4</vt:lpstr>
      <vt:lpstr>Deficit goals 2010-2014</vt:lpstr>
      <vt:lpstr>…But Announced Consolidation Plans Vary</vt:lpstr>
      <vt:lpstr>Fiscal balances need to be improved more  to achieve 60% debt-to-GDP ratios by 2025</vt:lpstr>
      <vt:lpstr>Fiscal Consolidation Strategies</vt:lpstr>
      <vt:lpstr>Large consolidation plans need to be more detailed</vt:lpstr>
      <vt:lpstr>Are countries focusing on reducing expenditures or raising taxes? </vt:lpstr>
      <vt:lpstr>Expenditures: Operational Cuts</vt:lpstr>
      <vt:lpstr>Expenditure: Welfare Targeted over Agriculture and Subsidies</vt:lpstr>
      <vt:lpstr>Revenues: Consumption Taxes Dominate</vt:lpstr>
      <vt:lpstr>Final Remarks</vt:lpstr>
      <vt:lpstr>Slide 15</vt:lpstr>
    </vt:vector>
  </TitlesOfParts>
  <Company>OECD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assessment of the Netherlands</dc:title>
  <dc:creator>Hawkesworth_I</dc:creator>
  <cp:lastModifiedBy>Forthun_c</cp:lastModifiedBy>
  <cp:revision>441</cp:revision>
  <dcterms:created xsi:type="dcterms:W3CDTF">2010-05-28T09:41:34Z</dcterms:created>
  <dcterms:modified xsi:type="dcterms:W3CDTF">2011-06-24T14:55:51Z</dcterms:modified>
</cp:coreProperties>
</file>